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413" r:id="rId5"/>
    <p:sldId id="434" r:id="rId6"/>
    <p:sldId id="374" r:id="rId7"/>
    <p:sldId id="407" r:id="rId8"/>
    <p:sldId id="375" r:id="rId9"/>
    <p:sldId id="427" r:id="rId10"/>
    <p:sldId id="415" r:id="rId11"/>
    <p:sldId id="430" r:id="rId12"/>
    <p:sldId id="431" r:id="rId13"/>
    <p:sldId id="435" r:id="rId14"/>
    <p:sldId id="429" r:id="rId15"/>
    <p:sldId id="419" r:id="rId16"/>
    <p:sldId id="432" r:id="rId17"/>
    <p:sldId id="436" r:id="rId18"/>
    <p:sldId id="421" r:id="rId19"/>
    <p:sldId id="422" r:id="rId20"/>
    <p:sldId id="423" r:id="rId21"/>
    <p:sldId id="437" r:id="rId22"/>
    <p:sldId id="351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F60"/>
    <a:srgbClr val="3E74D6"/>
    <a:srgbClr val="153163"/>
    <a:srgbClr val="214D9B"/>
    <a:srgbClr val="173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628" autoAdjust="0"/>
  </p:normalViewPr>
  <p:slideViewPr>
    <p:cSldViewPr>
      <p:cViewPr>
        <p:scale>
          <a:sx n="66" d="100"/>
          <a:sy n="66" d="100"/>
        </p:scale>
        <p:origin x="-547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79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25E31DD-2A31-4F37-96E6-040EAAE0A526}" type="datetimeFigureOut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1D08BED-57A0-48CE-BB6A-5C8A4B2581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9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D118A9-155F-4C52-A678-C61A5C16904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65F8-BB04-4AE2-A990-55D1F1973D80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DF3C-E61E-4F0E-B3E4-D045D28B8B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81B7-F8FD-464B-B462-768E14E487FF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231F-5535-456F-A14E-A4596BD554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C70C-1721-4FCF-B85F-2E323D7301C9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F268-4691-47F6-BDA4-DE8287B16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39BF-8CEC-47DE-A83C-D38B6793DB6E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F1C2-7EC4-4B5D-9A3E-CA12508864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64B1-EF77-4ACF-ACC2-C3418D45A22A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5B0C-297F-41E5-8991-50A9631310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C33B-A376-4563-8AC8-DA1E8D6EB7CB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3A10-4D34-48D2-9DA0-FA2F75D92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2955-5E74-421B-8123-598F1F82A237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5213-5A9F-4DD6-8BDC-4EADBD5878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396A-C019-4F37-B92A-F2BFFFF34009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7D5-BEB0-445A-A709-E8063B9932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4AA5-8CBE-4D41-9BAB-0DE5C837AC7B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DF48-3B54-4E2A-8B9A-0FC3119000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E487-E688-4D97-83E8-B46641AC9A43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AD4E-401E-4FAC-BE12-04E5EB42B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CE43-7A75-4380-BCCD-A72CB8F0E8E4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49B9-B930-4267-BCDB-A01F2C7449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矩形 6"/>
          <p:cNvSpPr>
            <a:spLocks noChangeArrowheads="1"/>
          </p:cNvSpPr>
          <p:nvPr userDrawn="1"/>
        </p:nvSpPr>
        <p:spPr bwMode="auto">
          <a:xfrm>
            <a:off x="0" y="6351588"/>
            <a:ext cx="9144000" cy="533400"/>
          </a:xfrm>
          <a:prstGeom prst="rect">
            <a:avLst/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3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lang="en-US" altLang="en-US">
              <a:latin typeface="+mn-lt"/>
              <a:ea typeface="+mn-ea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9524" y="4797152"/>
            <a:ext cx="2042195" cy="1539024"/>
            <a:chOff x="0" y="0"/>
            <a:chExt cx="3112" cy="2152"/>
          </a:xfrm>
          <a:noFill/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1063"/>
              <a:ext cx="1087" cy="1089"/>
            </a:xfrm>
            <a:prstGeom prst="rect">
              <a:avLst/>
            </a:prstGeom>
            <a:grpFill/>
            <a:ln w="9525">
              <a:solidFill>
                <a:srgbClr val="912F60"/>
              </a:solidFill>
              <a:round/>
              <a:headEnd/>
              <a:tailEnd/>
            </a:ln>
            <a:effectLst>
              <a:prstShdw prst="shdw17" dist="17961" dir="2700000">
                <a:srgbClr val="993366">
                  <a:gamma/>
                  <a:shade val="60000"/>
                  <a:invGamma/>
                </a:srgbClr>
              </a:prst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862" y="651"/>
              <a:ext cx="805" cy="803"/>
            </a:xfrm>
            <a:prstGeom prst="rect">
              <a:avLst/>
            </a:prstGeom>
            <a:grpFill/>
            <a:ln w="9525">
              <a:solidFill>
                <a:srgbClr val="912F60"/>
              </a:solidFill>
              <a:round/>
              <a:headEnd/>
              <a:tailEnd/>
            </a:ln>
            <a:effectLst>
              <a:prstShdw prst="shdw17" dist="17961" dir="2700000">
                <a:srgbClr val="993366">
                  <a:gamma/>
                  <a:shade val="60000"/>
                  <a:invGamma/>
                </a:srgbClr>
              </a:prst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667" y="1066"/>
              <a:ext cx="592" cy="591"/>
            </a:xfrm>
            <a:prstGeom prst="rect">
              <a:avLst/>
            </a:prstGeom>
            <a:grpFill/>
            <a:ln w="9525">
              <a:solidFill>
                <a:srgbClr val="912F60"/>
              </a:solidFill>
              <a:round/>
              <a:headEnd/>
              <a:tailEnd/>
            </a:ln>
            <a:effectLst>
              <a:prstShdw prst="shdw17" dist="17961" dir="2700000">
                <a:srgbClr val="993366">
                  <a:gamma/>
                  <a:shade val="60000"/>
                  <a:invGamma/>
                </a:srgbClr>
              </a:prst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2260" y="355"/>
              <a:ext cx="590" cy="591"/>
            </a:xfrm>
            <a:prstGeom prst="rect">
              <a:avLst/>
            </a:prstGeom>
            <a:grpFill/>
            <a:ln w="9525">
              <a:solidFill>
                <a:srgbClr val="912F60"/>
              </a:solidFill>
              <a:round/>
              <a:headEnd/>
              <a:tailEnd/>
            </a:ln>
            <a:effectLst>
              <a:prstShdw prst="shdw17" dist="17961" dir="2700000">
                <a:srgbClr val="993366">
                  <a:gamma/>
                  <a:shade val="60000"/>
                  <a:invGamma/>
                </a:srgbClr>
              </a:prst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557" y="0"/>
              <a:ext cx="555" cy="558"/>
            </a:xfrm>
            <a:prstGeom prst="rect">
              <a:avLst/>
            </a:prstGeom>
            <a:grpFill/>
            <a:ln w="9525">
              <a:solidFill>
                <a:srgbClr val="912F60"/>
              </a:solidFill>
              <a:round/>
              <a:headEnd/>
              <a:tailEnd/>
            </a:ln>
            <a:effectLst>
              <a:prstShdw prst="shdw17" dist="17961" dir="2700000">
                <a:srgbClr val="993366">
                  <a:gamma/>
                  <a:shade val="60000"/>
                  <a:invGamma/>
                </a:srgbClr>
              </a:prst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1028" name="图片 17" descr="LOGObai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025" y="6519863"/>
            <a:ext cx="21748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黑体" charset="0"/>
          <a:cs typeface="黑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黑体" charset="0"/>
          <a:cs typeface="黑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黑体" charset="0"/>
          <a:cs typeface="黑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黑体" charset="0"/>
          <a:cs typeface="黑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charset="0"/>
          <a:cs typeface="黑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charset="0"/>
          <a:cs typeface="黑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charset="0"/>
          <a:cs typeface="黑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charset="0"/>
          <a:cs typeface="黑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6"/>
          <p:cNvSpPr>
            <a:spLocks noChangeArrowheads="1"/>
          </p:cNvSpPr>
          <p:nvPr userDrawn="1"/>
        </p:nvSpPr>
        <p:spPr bwMode="auto">
          <a:xfrm>
            <a:off x="0" y="6351588"/>
            <a:ext cx="9144000" cy="533400"/>
          </a:xfrm>
          <a:prstGeom prst="rect">
            <a:avLst/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3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lang="en-US" altLang="en-US">
              <a:latin typeface="+mn-lt"/>
              <a:ea typeface="+mn-ea"/>
            </a:endParaRPr>
          </a:p>
        </p:txBody>
      </p:sp>
      <p:sp>
        <p:nvSpPr>
          <p:cNvPr id="2054" name="TextBox 10"/>
          <p:cNvSpPr txBox="1">
            <a:spLocks noChangeArrowheads="1"/>
          </p:cNvSpPr>
          <p:nvPr userDrawn="1"/>
        </p:nvSpPr>
        <p:spPr bwMode="auto">
          <a:xfrm>
            <a:off x="2438400" y="1249363"/>
            <a:ext cx="1752600" cy="823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9pPr>
          </a:lstStyle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200" b="1" smtClean="0">
                <a:latin typeface="微软雅黑" charset="0"/>
                <a:ea typeface="微软雅黑" charset="0"/>
                <a:cs typeface="微软雅黑" charset="0"/>
              </a:rPr>
              <a:t>目 录</a:t>
            </a:r>
          </a:p>
        </p:txBody>
      </p:sp>
      <p:grpSp>
        <p:nvGrpSpPr>
          <p:cNvPr id="13316" name="Group 8"/>
          <p:cNvGrpSpPr>
            <a:grpSpLocks/>
          </p:cNvGrpSpPr>
          <p:nvPr userDrawn="1"/>
        </p:nvGrpSpPr>
        <p:grpSpPr bwMode="auto">
          <a:xfrm>
            <a:off x="0" y="0"/>
            <a:ext cx="1427163" cy="2295525"/>
            <a:chOff x="0" y="0"/>
            <a:chExt cx="2248" cy="3615"/>
          </a:xfrm>
        </p:grpSpPr>
        <p:sp>
          <p:nvSpPr>
            <p:cNvPr id="2057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1463" cy="1463"/>
            </a:xfrm>
            <a:prstGeom prst="rect">
              <a:avLst/>
            </a:prstGeom>
            <a:noFill/>
            <a:ln w="19050" cmpd="sng">
              <a:solidFill>
                <a:srgbClr val="912F60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charset="0"/>
                <a:ea typeface="黑体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 userDrawn="1"/>
          </p:nvSpPr>
          <p:spPr bwMode="auto">
            <a:xfrm>
              <a:off x="1175" y="1223"/>
              <a:ext cx="1073" cy="1072"/>
            </a:xfrm>
            <a:prstGeom prst="rect">
              <a:avLst/>
            </a:prstGeom>
            <a:noFill/>
            <a:ln w="19050" cap="flat" cmpd="sng">
              <a:solidFill>
                <a:srgbClr val="912F60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charset="0"/>
                <a:ea typeface="黑体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640" y="2010"/>
              <a:ext cx="843" cy="845"/>
            </a:xfrm>
            <a:prstGeom prst="rect">
              <a:avLst/>
            </a:prstGeom>
            <a:noFill/>
            <a:ln w="19050" cap="flat" cmpd="sng">
              <a:solidFill>
                <a:srgbClr val="912F60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charset="0"/>
                <a:ea typeface="黑体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 userDrawn="1"/>
          </p:nvSpPr>
          <p:spPr bwMode="auto">
            <a:xfrm>
              <a:off x="1263" y="2618"/>
              <a:ext cx="658" cy="657"/>
            </a:xfrm>
            <a:prstGeom prst="rect">
              <a:avLst/>
            </a:prstGeom>
            <a:noFill/>
            <a:ln w="19050" cap="flat" cmpd="sng">
              <a:solidFill>
                <a:srgbClr val="912F60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charset="0"/>
                <a:ea typeface="黑体" charset="0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 userDrawn="1"/>
          </p:nvSpPr>
          <p:spPr bwMode="auto">
            <a:xfrm>
              <a:off x="980" y="3178"/>
              <a:ext cx="438" cy="437"/>
            </a:xfrm>
            <a:prstGeom prst="rect">
              <a:avLst/>
            </a:prstGeom>
            <a:noFill/>
            <a:ln w="19050" cap="flat" cmpd="sng">
              <a:solidFill>
                <a:srgbClr val="912F60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charset="0"/>
                <a:ea typeface="黑体" charset="0"/>
              </a:endParaRPr>
            </a:p>
          </p:txBody>
        </p:sp>
      </p:grpSp>
      <p:pic>
        <p:nvPicPr>
          <p:cNvPr id="13317" name="图片 17" descr="LOGObai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025" y="6519863"/>
            <a:ext cx="21748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黑体" charset="0"/>
          <a:cs typeface="黑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黑体" charset="0"/>
          <a:cs typeface="黑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黑体" charset="0"/>
          <a:cs typeface="黑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黑体" charset="0"/>
          <a:cs typeface="黑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charset="0"/>
          <a:cs typeface="黑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charset="0"/>
          <a:cs typeface="黑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charset="0"/>
          <a:cs typeface="黑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charset="0"/>
          <a:cs typeface="黑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6351588"/>
            <a:ext cx="9144000" cy="533400"/>
          </a:xfrm>
          <a:prstGeom prst="rect">
            <a:avLst/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3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lang="en-US" altLang="en-US">
              <a:latin typeface="+mn-lt"/>
              <a:ea typeface="+mn-ea"/>
            </a:endParaRPr>
          </a:p>
        </p:txBody>
      </p:sp>
      <p:sp>
        <p:nvSpPr>
          <p:cNvPr id="25603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184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184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413ECC-2407-471E-8776-3B23D5593EB0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492500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09141C-F13B-4F3D-9238-EAD8DA8F18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5608" name="图片 17" descr="LOGObai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025" y="6519863"/>
            <a:ext cx="21748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cid:image006.png@01D0C468.214B4BD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cid:image001.png@01D0C468.214B4BD0" TargetMode="External"/><Relationship Id="rId7" Type="http://schemas.openxmlformats.org/officeDocument/2006/relationships/image" Target="cid:image003.png@01D0C468.214B4BD0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cid:image002.png@01D0C468.214B4BD0" TargetMode="Externa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3" name="直接连接符 13"/>
          <p:cNvCxnSpPr>
            <a:cxnSpLocks noChangeShapeType="1"/>
          </p:cNvCxnSpPr>
          <p:nvPr/>
        </p:nvCxnSpPr>
        <p:spPr bwMode="auto">
          <a:xfrm>
            <a:off x="251520" y="3645024"/>
            <a:ext cx="6192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1187624" y="2340169"/>
            <a:ext cx="6858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自助理赔操作手册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—APP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版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               ——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仅适用于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1.8.0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以上版本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535782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养老险总部保险运营部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二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零一五年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八月</a:t>
            </a:r>
            <a:endParaRPr lang="en-US" altLang="zh-CN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92120"/>
            <a:ext cx="1512168" cy="152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428979" y="908720"/>
            <a:ext cx="8218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⒃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传完成后，短按影像可打开影像查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看；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图⒄：如需删除图片，可点击右上角“编辑”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图⒅ ：可选择右上角全部删除，也可点击图片单张删除，完成后点击左上角完成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460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助申请操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影像查看和删除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2915816" y="3770637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259632" y="59932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⒃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4500631" y="6011996"/>
            <a:ext cx="35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⒄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96336" y="597665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⒅</a:t>
            </a:r>
            <a:endParaRPr lang="zh-CN" altLang="en-US" dirty="0"/>
          </a:p>
        </p:txBody>
      </p:sp>
      <p:sp>
        <p:nvSpPr>
          <p:cNvPr id="26" name="右箭头 25"/>
          <p:cNvSpPr/>
          <p:nvPr/>
        </p:nvSpPr>
        <p:spPr>
          <a:xfrm>
            <a:off x="5940152" y="3761420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7263"/>
            <a:ext cx="2449027" cy="391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89" y="2097263"/>
            <a:ext cx="2314947" cy="392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92" y="2062627"/>
            <a:ext cx="2265274" cy="394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6535255" y="3068960"/>
            <a:ext cx="56778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230477" y="2040145"/>
            <a:ext cx="56778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535255" y="2081708"/>
            <a:ext cx="56778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244574" y="2077427"/>
            <a:ext cx="56778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539552" y="908719"/>
            <a:ext cx="8218488" cy="117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⒆、⒇：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为最终提交前的信息确认界面，如发现申请过程中填写的出险信息、银行信息、上传影像等有误，无需返回，仅需点击右侧修改功能键可进入相应界面做修改；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图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⒇</a:t>
            </a:r>
            <a:r>
              <a:rPr lang="zh-CN" altLang="en-US" sz="1200" b="1" dirty="0" smtClean="0">
                <a:latin typeface="Batang" pitchFamily="18" charset="-127"/>
                <a:ea typeface="Batang" pitchFamily="18" charset="-127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确认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《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反保险欺诈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提示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本人郑重申明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信息后点击提交；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200" b="1" dirty="0">
                <a:latin typeface="Batang" pitchFamily="18" charset="-127"/>
                <a:ea typeface="Batang" pitchFamily="18" charset="-127"/>
              </a:rPr>
              <a:t>（</a:t>
            </a:r>
            <a:r>
              <a:rPr lang="en-US" altLang="zh-CN" sz="1200" b="1" dirty="0">
                <a:latin typeface="Batang" pitchFamily="18" charset="-127"/>
                <a:ea typeface="Batang" pitchFamily="18" charset="-127"/>
              </a:rPr>
              <a:t>21</a:t>
            </a:r>
            <a:r>
              <a:rPr lang="zh-CN" altLang="en-US" sz="1200" b="1" dirty="0" smtClean="0">
                <a:latin typeface="Batang" pitchFamily="18" charset="-127"/>
                <a:ea typeface="Batang" pitchFamily="18" charset="-127"/>
              </a:rPr>
              <a:t>）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关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注成功界面的提示，同时支持该界面直接链接到理赔记录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查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询和受理网点地址查询。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460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自助受理操作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信息核对及提交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2915816" y="3933056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940152" y="3861048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48190" y="59492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⒆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355976" y="60119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⒇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28413" y="5994576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Batang" pitchFamily="18" charset="-127"/>
                <a:ea typeface="Batang" pitchFamily="18" charset="-127"/>
              </a:rPr>
              <a:t>（</a:t>
            </a:r>
            <a:r>
              <a:rPr lang="en-US" altLang="zh-CN" sz="1200" b="1" dirty="0" smtClean="0">
                <a:latin typeface="Batang" pitchFamily="18" charset="-127"/>
                <a:ea typeface="Batang" pitchFamily="18" charset="-127"/>
              </a:rPr>
              <a:t>21</a:t>
            </a:r>
            <a:r>
              <a:rPr lang="zh-CN" altLang="en-US" sz="1200" b="1" dirty="0" smtClean="0">
                <a:latin typeface="Batang" pitchFamily="18" charset="-127"/>
                <a:ea typeface="Batang" pitchFamily="18" charset="-127"/>
              </a:rPr>
              <a:t>）</a:t>
            </a:r>
            <a:endParaRPr lang="en-US" altLang="zh-CN" sz="1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0489" y="3622376"/>
            <a:ext cx="1512168" cy="346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2" y="2285132"/>
            <a:ext cx="2102141" cy="358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26" y="2285132"/>
            <a:ext cx="2247702" cy="382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06" y="2246453"/>
            <a:ext cx="2222934" cy="377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2051720" y="2640440"/>
            <a:ext cx="329128" cy="353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433044" y="5301208"/>
            <a:ext cx="2363092" cy="464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962497" y="3615207"/>
            <a:ext cx="1368152" cy="353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385761" y="5692084"/>
            <a:ext cx="1368152" cy="353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540460" y="4365104"/>
            <a:ext cx="199197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36898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225949" y="1168384"/>
            <a:ext cx="8774035" cy="9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     申请过程中可能会遇到如下提示，分别的含义是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：通过一帐通注册信息无法在我司系统内搜索到被保险人，可能的原因是注册人在我司无有效保单或注册信息与投保信息不符，如果是注册信息有误，需修正注册信息，如投保告知信息有误，需申请保全变更变更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：系统找到被保险人，但该被保险人无开通自助理赔权限的保单；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：找到开通自助理赔权限的保单，但输入的出险日期不在开通自助理赔保单的有效期内。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3594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助申请操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提示说明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35" y="2415022"/>
            <a:ext cx="2364289" cy="39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9" y="2415022"/>
            <a:ext cx="2473843" cy="390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02" y="2415022"/>
            <a:ext cx="2481720" cy="391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4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380192" y="1088740"/>
            <a:ext cx="8377848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②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通过首页理赔记录或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福利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下理赔记录，可以查询申请人下的所有理赔记录，理赔记录中问题件置顶，其次是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支付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失败案件，剩余案件按照受理时间排序，最新申请的在最上端；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图③：对于自助申请的案件，右上角有“自助”标识，申请号格式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yyyy-mm-dd+10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位序号，右侧有案件状态；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图③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：支持根据时间筛选理赔记录，三个选项“两年以前、一年以前、半年以前”。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4209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自助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案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件查询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查询功能进入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771800" y="3482515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868144" y="3561569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33142" y="60212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379738" y="60212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②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61490" y="60212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③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80" y="2461617"/>
            <a:ext cx="2119284" cy="358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矩形 27"/>
          <p:cNvSpPr/>
          <p:nvPr/>
        </p:nvSpPr>
        <p:spPr>
          <a:xfrm>
            <a:off x="8139414" y="4725144"/>
            <a:ext cx="465034" cy="35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406363" y="3789574"/>
            <a:ext cx="351677" cy="462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884368" y="2721179"/>
            <a:ext cx="536768" cy="292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1617"/>
            <a:ext cx="2080021" cy="35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65" y="2461617"/>
            <a:ext cx="2234302" cy="358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4587487" y="3158479"/>
            <a:ext cx="432048" cy="485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09263" y="3191580"/>
            <a:ext cx="57606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81270" y="5716876"/>
            <a:ext cx="432048" cy="324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85" y="21474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539552" y="834971"/>
            <a:ext cx="8218488" cy="122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④：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点击案件列表，进入本次申请概要信息界面，支持查询案件服务机构地址、案件影像等信息；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⑤⑥：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点击申请下案件可查看案件详细信息：包括案件号、状态、赔付金额（如已审核结束）、支付银行、理赔通知书（如已结案）、理赔进度时间点等；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⑤：如案件未审结，客户可随时修改银行账号，点击修改进入修改界面。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4209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自助案件查询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个案信息查询</a:t>
            </a:r>
            <a:endParaRPr kumimoji="1" lang="en-US" altLang="zh-CN" sz="24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915816" y="3789040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804878" y="3860421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53055" y="59492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④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99992" y="595165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⑤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90576" y="596787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⑥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66" y="2204864"/>
            <a:ext cx="2341170" cy="37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23" y="2204865"/>
            <a:ext cx="2229735" cy="381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6517221" y="4221088"/>
            <a:ext cx="44499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16336" y="5517232"/>
            <a:ext cx="1275743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932040" y="5193196"/>
            <a:ext cx="44499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0255"/>
            <a:ext cx="2127498" cy="36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1148196" y="3573016"/>
            <a:ext cx="1518854" cy="287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259632" y="4293096"/>
            <a:ext cx="44499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85" y="14135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0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539552" y="834971"/>
            <a:ext cx="8218488" cy="122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宋体"/>
                <a:ea typeface="宋体"/>
              </a:rPr>
              <a:t>⑦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：如为先收取材料后付款模式，案件状态会显示“待核查”，状态下方显示为“预赔付金额”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宋体"/>
                <a:ea typeface="宋体"/>
              </a:rPr>
              <a:t>⑧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：如为待核查状态，界面上方提示“本案需您补充理赔申请材料原件后支付赔款”；点击下箭头还会出现更多提示。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5133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自助案件查询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先收后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付预赔付金额</a:t>
            </a:r>
            <a:endParaRPr kumimoji="1" lang="en-US" altLang="zh-CN" sz="24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283968" y="3751401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483768" y="60119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宋体"/>
                <a:ea typeface="宋体"/>
              </a:rPr>
              <a:t>⑦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156176" y="60840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/>
                <a:ea typeface="宋体"/>
              </a:rPr>
              <a:t>⑧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38995"/>
            <a:ext cx="2184576" cy="37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17287"/>
            <a:ext cx="2238960" cy="380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1761961" y="2557709"/>
            <a:ext cx="2148416" cy="287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555776" y="3068960"/>
            <a:ext cx="430244" cy="17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761960" y="3306427"/>
            <a:ext cx="649799" cy="17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85" y="2532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5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539552" y="1124744"/>
            <a:ext cx="8218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⑴：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问题件查询路径同理赔记录，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如有问题件，始终置顶；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⑵：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点击进入案件，通过上方“处理”功能键可进入图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⑶；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⑶：界面显示问题对应影像类型和具体问题说明；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图⑶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：支持撤件、意见反馈、影像补充三个功能，具体见下一页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460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问题件处理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问题件查询和进入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771800" y="3861048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868144" y="3891878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83808" y="60119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⑴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27984" y="60119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⑵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68870" y="60119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⑶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4" y="2135151"/>
            <a:ext cx="2249607" cy="387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89" y="2090915"/>
            <a:ext cx="2319710" cy="39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3378604" y="2774191"/>
            <a:ext cx="2367881" cy="456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90" y="2090916"/>
            <a:ext cx="2348585" cy="39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矩形 32"/>
          <p:cNvSpPr/>
          <p:nvPr/>
        </p:nvSpPr>
        <p:spPr>
          <a:xfrm>
            <a:off x="8225206" y="2918284"/>
            <a:ext cx="563457" cy="296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732240" y="5687960"/>
            <a:ext cx="600381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515390" y="4325180"/>
            <a:ext cx="600381" cy="337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395536" y="980728"/>
            <a:ext cx="8218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⑷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：如因特殊情况无法短时间内解决问题件，客户可以选择撤件，点击右上方“撤件”功能即可，撤件时，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系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统要求确认是否撤件；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⑸：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如客户因客观原因无法补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充要求提供的影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像，可反馈具体意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见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⑹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：意见反馈和影像上传必须处理其一，否则无法提交；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自助受理操作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问题件的处理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940152" y="3861048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2843808" y="3861048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90676" y="60513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⑷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41047" y="60236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⑸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61490" y="60537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⑹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3" y="2297832"/>
            <a:ext cx="2199347" cy="375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7" y="2297831"/>
            <a:ext cx="2183991" cy="376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34" y="2245265"/>
            <a:ext cx="2226741" cy="381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526410" y="1268760"/>
            <a:ext cx="78635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目前自助理赔案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件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修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+mj-cs"/>
              </a:rPr>
              <a:t>改转账银行账号有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+mj-cs"/>
              </a:rPr>
              <a:t>种修改方式，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案件结案前修改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银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+mj-cs"/>
              </a:rPr>
              <a:t>行账号。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+mj-cs"/>
              </a:rPr>
              <a:t>、支付失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败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后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修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+mj-cs"/>
              </a:rPr>
              <a:t>改银行账号信息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。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两种方式通道不同，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不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+mj-cs"/>
              </a:rPr>
              <a:t>能混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用。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目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前已经屏蔽结案后图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中的修改功能，但需客户升级。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如客户发现申请时银行信息输入错误，可通过修改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功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能进入修改。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：界面上端显示“银行账号修改”，客户可以选择历史使用过的银行信息，也可输入新的号码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4517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银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行信息修改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结案前信息修改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121696" y="3779069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00565" y="60328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①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72463" y="59692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②</a:t>
            </a:r>
            <a:endParaRPr lang="zh-CN" altLang="en-US" dirty="0"/>
          </a:p>
        </p:txBody>
      </p:sp>
      <p:pic>
        <p:nvPicPr>
          <p:cNvPr id="4098" name="图片 3" descr="说明: cid:image007.png@01D0C465.0F8268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89425"/>
            <a:ext cx="2444624" cy="364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 descr="说明: cid:image008.png@01D0C465.0F82685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89425"/>
            <a:ext cx="2376264" cy="364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113091" y="5013176"/>
            <a:ext cx="447149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23474" y="2528900"/>
            <a:ext cx="913476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467544" y="1412776"/>
            <a:ext cx="78635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③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：如赔款支付失败，系统会发送短信给客户，理赔记录显示案件状态“支付失败”；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en-US" altLang="zh-CN" sz="1600" dirty="0" smtClean="0">
                <a:latin typeface="宋体"/>
                <a:ea typeface="宋体"/>
              </a:rPr>
              <a:t>④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：客户可查看申请时输入的银行信息是否准确，如不准确，点击“支付失败”，可进入图</a:t>
            </a:r>
            <a:r>
              <a:rPr lang="en-US" altLang="zh-CN" sz="1600" dirty="0" smtClean="0">
                <a:latin typeface="宋体"/>
                <a:ea typeface="宋体"/>
              </a:rPr>
              <a:t>⑤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并进行修改；如银行账号无误，可不予处理，系统后台会自动再次转账处理；从下图看，结案前的“修改”功能消失。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en-US" altLang="zh-CN" sz="1600" dirty="0" smtClean="0">
                <a:latin typeface="宋体"/>
                <a:ea typeface="宋体"/>
              </a:rPr>
              <a:t>⑤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：界面上端显示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支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付失败”，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客户可以选择历史使用过的银行信息，也可输入新的号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码，输入后提交即可。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3594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银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行信息修改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支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付失败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862766" y="3698539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03648" y="59492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宋体"/>
                <a:ea typeface="宋体"/>
              </a:rPr>
              <a:t>③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72526" y="59492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宋体"/>
                <a:ea typeface="宋体"/>
              </a:rPr>
              <a:t>④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96862" y="594928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宋体"/>
                <a:ea typeface="宋体"/>
              </a:rPr>
              <a:t>⑤</a:t>
            </a:r>
            <a:endParaRPr lang="zh-CN" altLang="en-US" dirty="0"/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5796136" y="3698539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7" descr="说明: cid:image003.png@01D0C464.317EED80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2" y="2615530"/>
            <a:ext cx="20764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6" descr="说明: cid:image004.png@01D0C464.317EED80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43" y="2675573"/>
            <a:ext cx="1951161" cy="32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 descr="说明: cid:image001.png@01D0C464.9EA17720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24" y="2675574"/>
            <a:ext cx="1904616" cy="331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7381036" y="2798245"/>
            <a:ext cx="447149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234588" y="3545484"/>
            <a:ext cx="447149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048647" y="5517232"/>
            <a:ext cx="447149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060955" y="5085184"/>
            <a:ext cx="447149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4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3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0B1C6F-480A-458B-9565-5C0D76F6165B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3492500" y="637698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5F4DE4-5442-46F1-90CD-91F9E2818722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cxnSp>
        <p:nvCxnSpPr>
          <p:cNvPr id="6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18488" cy="576064"/>
          </a:xfrm>
        </p:spPr>
        <p:txBody>
          <a:bodyPr/>
          <a:lstStyle/>
          <a:p>
            <a:pPr algn="l"/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653704" y="1916832"/>
            <a:ext cx="4150544" cy="36004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kern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自助</a:t>
            </a:r>
            <a:r>
              <a:rPr kumimoji="1" lang="zh-CN" altLang="en-US" sz="24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申请</a:t>
            </a:r>
            <a:r>
              <a:rPr kumimoji="1" lang="zh-CN" altLang="en-US" sz="2400" kern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操作</a:t>
            </a:r>
            <a:endParaRPr kumimoji="1" lang="en-US" altLang="zh-CN" sz="2400" kern="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kern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自助案件查询</a:t>
            </a:r>
            <a:endParaRPr kumimoji="1" lang="en-US" altLang="zh-CN" sz="2400" kern="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问题件处理</a:t>
            </a:r>
            <a:endParaRPr kumimoji="1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银</a:t>
            </a:r>
            <a:r>
              <a:rPr kumimoji="1" lang="zh-CN" altLang="en-US" sz="2400" kern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行信息修改</a:t>
            </a:r>
            <a:endParaRPr kumimoji="1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050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60819"/>
            <a:ext cx="1363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0B1C6F-480A-458B-9565-5C0D76F6165B}" type="datetime1">
              <a:rPr lang="zh-CN" altLang="en-US"/>
              <a:pPr>
                <a:defRPr/>
              </a:pPr>
              <a:t>2016-03-08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F4DE4-5442-46F1-90CD-91F9E2818722}" type="slidenum">
              <a:rPr lang="zh-CN" altLang="en-US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31840" y="2060848"/>
            <a:ext cx="34772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72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谢  谢！</a:t>
            </a:r>
            <a:endParaRPr lang="zh-CN" altLang="en-US" sz="7200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54" y="4005064"/>
            <a:ext cx="2088232" cy="2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755576" y="692696"/>
            <a:ext cx="79794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概念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自助理赔是我司自主研发的网上理赔申请、查询平台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+mj-cs"/>
              </a:rPr>
              <a:t>优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势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高效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专属团队审核，超级网银支付，标准件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日结案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便捷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随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+mj-cs"/>
              </a:rPr>
              <a:t>时随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地申请理赔，不受时间地域限制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简单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+mj-cs"/>
              </a:rPr>
              <a:t>出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险信息、申请信息、影像资料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+mj-cs"/>
              </a:rPr>
              <a:t>透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理赔进度、结论实时查询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600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自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助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理赔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概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述</a:t>
            </a:r>
            <a:endParaRPr kumimoji="1" lang="en-US" altLang="zh-CN" sz="2400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64711"/>
            <a:ext cx="1363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395536" y="980728"/>
            <a:ext cx="8218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下载（扫描下方二维码）、</a:t>
            </a:r>
            <a:r>
              <a:rPr lang="zh-CN" altLang="en-US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打</a:t>
            </a:r>
            <a:r>
              <a:rPr lang="zh-CN" altLang="en-US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开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好福利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”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APP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+mj-cs"/>
              </a:rPr>
              <a:t>注册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+mj-cs"/>
              </a:rPr>
              <a:t>并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+mj-cs"/>
              </a:rPr>
              <a:t>输入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一帐通用户名、密码，点击登录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+mj-cs"/>
              </a:rPr>
              <a:t>。</a:t>
            </a:r>
            <a:endParaRPr lang="zh-CN" altLang="zh-CN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自助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申请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操作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好福利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下载及进入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2771800" y="3482515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5796136" y="3482515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30" y="1966516"/>
            <a:ext cx="2488798" cy="410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139055" cy="293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680105" y="3679749"/>
            <a:ext cx="391481" cy="336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74042"/>
            <a:ext cx="2492902" cy="409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91" y="1844824"/>
            <a:ext cx="1131945" cy="11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337026" y="977783"/>
            <a:ext cx="87129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⑴：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好福利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首页，点击“自助理赔”，进入自助理赔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申请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首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页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⑶；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⑵：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也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可通过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“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福利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下“自助理赔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进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入自助理赔服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务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首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页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⑶；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图⑶：自助理赔重要提示，确认理解后点击下方“开始”功能。</a:t>
            </a:r>
            <a:endParaRPr lang="zh-CN" altLang="zh-CN" sz="1600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助申请操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自助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申请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平台进入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771800" y="3501008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868144" y="3588111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28840" y="59779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⑴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81030" y="59779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⑵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380312" y="60119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⑶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77" y="1916832"/>
            <a:ext cx="2440495" cy="41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6439578" y="3140968"/>
            <a:ext cx="2380894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09" y="1965184"/>
            <a:ext cx="2516684" cy="403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2" y="1965185"/>
            <a:ext cx="2370860" cy="404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323528" y="2780928"/>
            <a:ext cx="6891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36191" y="5672456"/>
            <a:ext cx="586410" cy="350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178976" y="2676841"/>
            <a:ext cx="6891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293262" y="980728"/>
            <a:ext cx="82184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⑷：右上角可再次打开自助理赔首页提示；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⑸：申请类型：点击请选择后，下方出现选择项；</a:t>
            </a:r>
            <a:endParaRPr lang="zh-CN" alt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⑹：根据提示选择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选择出险日期。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		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5840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助申请操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申请类型及出险日期输入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771800" y="3645024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15616" y="60119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⑷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27984" y="60119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⑸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612886" y="60119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⑹</a:t>
            </a:r>
            <a:endParaRPr lang="zh-CN" altLang="en-US" dirty="0"/>
          </a:p>
        </p:txBody>
      </p:sp>
      <p:sp>
        <p:nvSpPr>
          <p:cNvPr id="25" name="右箭头 24"/>
          <p:cNvSpPr/>
          <p:nvPr/>
        </p:nvSpPr>
        <p:spPr>
          <a:xfrm>
            <a:off x="6012160" y="3634915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92" y="2081158"/>
            <a:ext cx="2348158" cy="394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2" y="2057312"/>
            <a:ext cx="2367777" cy="403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2137124" y="2459217"/>
            <a:ext cx="523915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68456" y="4697404"/>
            <a:ext cx="2441979" cy="769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19286" y="3429519"/>
            <a:ext cx="1198063" cy="35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06710" y="2747154"/>
            <a:ext cx="1198063" cy="35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22" y="2057312"/>
            <a:ext cx="2401243" cy="40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3324066" y="4941168"/>
            <a:ext cx="2544078" cy="1070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324892" y="1196752"/>
            <a:ext cx="84331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⑺：首页直接带出可供选择的出险人，如为一人自动选择，如为多人，申请人自由选择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⑻</a:t>
            </a:r>
            <a:r>
              <a:rPr lang="zh-CN" altLang="en-US" sz="1600" dirty="0" smtClean="0"/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申请信息页仅手机、地址可编辑，如为首次申请，系统自动带出投保时告知信息，否则需要申请人输入；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⑼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：输入本次申请理赔款转账账号，系统默认帐户名为申请人，支持修改；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手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机号、地址、银行信息如有历史记录，右侧会有下箭头，供选择历史记录；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6147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助申请操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申请人信息及银行信息输入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771800" y="3551163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60148" y="60212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⑺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 flipV="1">
            <a:off x="4437554" y="6084004"/>
            <a:ext cx="284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⑻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61490" y="60840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⑼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5967309" y="3551163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9" y="2294755"/>
            <a:ext cx="2264496" cy="374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404251" y="3232499"/>
            <a:ext cx="1116433" cy="343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2261590" cy="387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3516560" y="3659175"/>
            <a:ext cx="2135560" cy="1065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57982"/>
            <a:ext cx="2278850" cy="3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6652806" y="2830893"/>
            <a:ext cx="2232866" cy="1146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1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395536" y="836712"/>
            <a:ext cx="83625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⑽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系统根据申请类型自动判断必传类型；关注上传须知，避免重要信息遗漏；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：上传须知展开界面，对医疗账单、病历的必传字段做特别说明；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⑿：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支持从相册选择上传影像，也支持直接拍照；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3685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助申请操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影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像上传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771800" y="3861048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940152" y="3789040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10529" y="59637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⑽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60518" y="59661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⑾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61490" y="59637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⑿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6" y="2205434"/>
            <a:ext cx="2262970" cy="38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1996037" y="2677375"/>
            <a:ext cx="68574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32537" y="2857395"/>
            <a:ext cx="68574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92806" y="3242423"/>
            <a:ext cx="68574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52" y="2262966"/>
            <a:ext cx="2207068" cy="375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62407"/>
            <a:ext cx="2289386" cy="385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/>
          <p:cNvCxnSpPr>
            <a:cxnSpLocks noChangeShapeType="1"/>
          </p:cNvCxnSpPr>
          <p:nvPr/>
        </p:nvCxnSpPr>
        <p:spPr bwMode="auto">
          <a:xfrm>
            <a:off x="107504" y="836712"/>
            <a:ext cx="8892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284591" y="908720"/>
            <a:ext cx="851037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⒀</a:t>
            </a:r>
            <a:r>
              <a:rPr lang="zh-CN" altLang="en-US" sz="1600" dirty="0" smtClean="0"/>
              <a:t>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j-cs"/>
              </a:rPr>
              <a:t>系统图片格式有要求，选择上传图片时会自动校验提示；系统对图片大小无要求，支持自动压缩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图⒁：选中影像后，开始上传，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j-cs"/>
              </a:rPr>
              <a:t>上传时提示上传进度，上传完成后可点击下一步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⒂：点击下一步时，系统自动校验必传材料是否已经上传。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88640"/>
            <a:ext cx="3685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自</a:t>
            </a:r>
            <a:r>
              <a:rPr kumimoji="1" lang="zh-CN" altLang="en-US" sz="2400" kern="0" dirty="0">
                <a:latin typeface="微软雅黑" pitchFamily="34" charset="-122"/>
                <a:ea typeface="微软雅黑" pitchFamily="34" charset="-122"/>
              </a:rPr>
              <a:t>助申请操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作</a:t>
            </a:r>
            <a:r>
              <a:rPr kumimoji="1" lang="en-US" altLang="zh-CN" sz="2400" kern="0" dirty="0" smtClean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kumimoji="1" lang="zh-CN" altLang="en-US" sz="2400" kern="0" dirty="0" smtClean="0">
                <a:latin typeface="微软雅黑" pitchFamily="34" charset="-122"/>
                <a:ea typeface="微软雅黑" pitchFamily="34" charset="-122"/>
              </a:rPr>
              <a:t>影像上传</a:t>
            </a:r>
            <a:endParaRPr kumimoji="1"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797941" y="3780210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69287" y="596633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⒀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28510" y="59492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⒁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80700" y="58952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2705856" y="3825044"/>
            <a:ext cx="432048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1" y="2218416"/>
            <a:ext cx="2184890" cy="367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71" y="2218416"/>
            <a:ext cx="2169126" cy="37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78" y="2218417"/>
            <a:ext cx="2199670" cy="375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6822132" y="3825044"/>
            <a:ext cx="1317135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02987" y="3140968"/>
            <a:ext cx="56778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0" y="48473"/>
            <a:ext cx="854884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 Theme">
  <a:themeElements>
    <a:clrScheme name="1_默认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 Theme">
      <a:majorFont>
        <a:latin typeface="Arial"/>
        <a:ea typeface="黑体"/>
        <a:cs typeface="黑体"/>
      </a:majorFont>
      <a:minorFont>
        <a:latin typeface="Arial"/>
        <a:ea typeface="黑体"/>
        <a:cs typeface="黑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2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黑体" charset="0"/>
            <a:ea typeface="黑体" charset="0"/>
            <a:cs typeface="黑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2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黑体" charset="0"/>
            <a:ea typeface="黑体" charset="0"/>
            <a:cs typeface="黑体" charset="0"/>
          </a:defRPr>
        </a:defPPr>
      </a:lstStyle>
    </a:lnDef>
  </a:objectDefaults>
  <a:extraClrSchemeLst>
    <a:extraClrScheme>
      <a:clrScheme name="1_默认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默认 Theme">
  <a:themeElements>
    <a:clrScheme name="2_默认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 Theme">
      <a:majorFont>
        <a:latin typeface="Arial"/>
        <a:ea typeface="黑体"/>
        <a:cs typeface="黑体"/>
      </a:majorFont>
      <a:minorFont>
        <a:latin typeface="Arial"/>
        <a:ea typeface="黑体"/>
        <a:cs typeface="黑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2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黑体" charset="0"/>
            <a:ea typeface="黑体" charset="0"/>
            <a:cs typeface="黑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2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黑体" charset="0"/>
            <a:ea typeface="黑体" charset="0"/>
            <a:cs typeface="黑体" charset="0"/>
          </a:defRPr>
        </a:defPPr>
      </a:lstStyle>
    </a:lnDef>
  </a:objectDefaults>
  <a:extraClrSchemeLst>
    <a:extraClrScheme>
      <a:clrScheme name="2_默认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10690</TotalTime>
  <Words>2361</Words>
  <Application>Microsoft Office PowerPoint</Application>
  <PresentationFormat>全屏显示(4:3)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1_默认 Theme</vt:lpstr>
      <vt:lpstr>2_默认 Theme</vt:lpstr>
      <vt:lpstr>自定义设计方案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吴瑾莹</dc:creator>
  <cp:lastModifiedBy>localadmin</cp:lastModifiedBy>
  <cp:revision>339</cp:revision>
  <dcterms:created xsi:type="dcterms:W3CDTF">2012-08-09T02:23:03Z</dcterms:created>
  <dcterms:modified xsi:type="dcterms:W3CDTF">2016-03-08T06:27:37Z</dcterms:modified>
</cp:coreProperties>
</file>